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sldIdLst>
    <p:sldId id="627" r:id="rId2"/>
    <p:sldId id="256" r:id="rId3"/>
    <p:sldId id="623" r:id="rId4"/>
    <p:sldId id="625" r:id="rId5"/>
    <p:sldId id="626" r:id="rId6"/>
    <p:sldId id="628" r:id="rId7"/>
    <p:sldId id="257" r:id="rId8"/>
    <p:sldId id="629" r:id="rId9"/>
    <p:sldId id="630" r:id="rId10"/>
    <p:sldId id="632" r:id="rId11"/>
    <p:sldId id="6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2FF"/>
    <a:srgbClr val="0044B5"/>
    <a:srgbClr val="FFBA00"/>
    <a:srgbClr val="EBF7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34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0FE6-688F-46C7-A7B2-DB8E0A4A11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070D7-1509-45D6-94DB-DEF30696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A3A16E-1AC6-0EE8-960E-8EC4A42692B8}"/>
              </a:ext>
            </a:extLst>
          </p:cNvPr>
          <p:cNvSpPr txBox="1"/>
          <p:nvPr userDrawn="1"/>
        </p:nvSpPr>
        <p:spPr>
          <a:xfrm>
            <a:off x="3223294" y="211627"/>
            <a:ext cx="8432800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334" dirty="0">
                <a:solidFill>
                  <a:srgbClr val="002060"/>
                </a:solidFill>
                <a:latin typeface="Fave Script Bold Pro" panose="020F0502020204030204" pitchFamily="2" charset="0"/>
              </a:rPr>
              <a:t>Presentation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92086-58B0-F0D0-2E2B-5764D6FAC8C8}"/>
              </a:ext>
            </a:extLst>
          </p:cNvPr>
          <p:cNvSpPr txBox="1"/>
          <p:nvPr userDrawn="1"/>
        </p:nvSpPr>
        <p:spPr>
          <a:xfrm>
            <a:off x="6262330" y="1814516"/>
            <a:ext cx="5372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SUBHEAD IF YOU LIKE</a:t>
            </a:r>
          </a:p>
        </p:txBody>
      </p:sp>
    </p:spTree>
    <p:extLst>
      <p:ext uri="{BB962C8B-B14F-4D97-AF65-F5344CB8AC3E}">
        <p14:creationId xmlns:p14="http://schemas.microsoft.com/office/powerpoint/2010/main" val="375219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4953-AD13-8D78-E650-08813E10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552AC-99A0-8E91-EBB4-56564C30A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58E8E-247B-685C-F566-0D89210C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DB6F-FFCE-4F67-8DBF-825D62EF9A4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64C4D-F030-1E22-FB6D-FA032293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91AA-0D51-383B-DEFC-5CF1E8CA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93CE-4075-4B83-8BA4-B5068F86D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0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Welcome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6E1F0186-92EF-7BEC-5BE5-932182B9C95D}"/>
              </a:ext>
            </a:extLst>
          </p:cNvPr>
          <p:cNvSpPr txBox="1"/>
          <p:nvPr userDrawn="1"/>
        </p:nvSpPr>
        <p:spPr>
          <a:xfrm>
            <a:off x="-269735" y="620807"/>
            <a:ext cx="9192375" cy="1792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297"/>
              </a:lnSpc>
            </a:pPr>
            <a:r>
              <a:rPr lang="en-US" sz="13334" dirty="0">
                <a:solidFill>
                  <a:srgbClr val="173865"/>
                </a:solidFill>
                <a:latin typeface="Fave Script Bold Pro" pitchFamily="2" charset="0"/>
              </a:rPr>
              <a:t>Campaign Cabinet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9D453E4-7D60-7D51-CF4A-8A33209F182E}"/>
              </a:ext>
            </a:extLst>
          </p:cNvPr>
          <p:cNvSpPr txBox="1"/>
          <p:nvPr userDrawn="1"/>
        </p:nvSpPr>
        <p:spPr>
          <a:xfrm>
            <a:off x="4639780" y="1791929"/>
            <a:ext cx="4274394" cy="97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840"/>
              </a:lnSpc>
            </a:pPr>
            <a:r>
              <a:rPr lang="en-US" sz="4000" dirty="0">
                <a:solidFill>
                  <a:srgbClr val="0055A7"/>
                </a:solidFill>
                <a:latin typeface="Impact" panose="020B0806030902050204" pitchFamily="34" charset="0"/>
              </a:rPr>
              <a:t>WELCOME!</a:t>
            </a:r>
            <a:endParaRPr lang="en-US" sz="4000" dirty="0">
              <a:solidFill>
                <a:srgbClr val="0055A7"/>
              </a:solidFill>
              <a:latin typeface="League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373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C Welcome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1E999224-D91D-012C-53C2-DB8FC5577E15}"/>
              </a:ext>
            </a:extLst>
          </p:cNvPr>
          <p:cNvSpPr txBox="1"/>
          <p:nvPr userDrawn="1"/>
        </p:nvSpPr>
        <p:spPr>
          <a:xfrm>
            <a:off x="0" y="1604675"/>
            <a:ext cx="11067771" cy="122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39"/>
              </a:lnSpc>
            </a:pPr>
            <a:r>
              <a:rPr lang="en-US" sz="10001" dirty="0">
                <a:solidFill>
                  <a:srgbClr val="173865"/>
                </a:solidFill>
                <a:latin typeface="Fave Script Bold Pro" pitchFamily="2" charset="0"/>
              </a:rPr>
              <a:t>Employee Campaign Coordinators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C0BAF59-3D38-14FC-EC7D-5E29442C4612}"/>
              </a:ext>
            </a:extLst>
          </p:cNvPr>
          <p:cNvSpPr txBox="1"/>
          <p:nvPr userDrawn="1"/>
        </p:nvSpPr>
        <p:spPr>
          <a:xfrm>
            <a:off x="7579146" y="2391429"/>
            <a:ext cx="3455880" cy="8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90"/>
              </a:lnSpc>
            </a:pPr>
            <a:r>
              <a:rPr lang="en-US" sz="4000" dirty="0">
                <a:solidFill>
                  <a:srgbClr val="0055A7"/>
                </a:solidFill>
                <a:latin typeface="Impact" panose="020B0806030902050204" pitchFamily="34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71769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18BB3A4-1791-FA2B-EC6C-40EE6AAB83F6}"/>
              </a:ext>
            </a:extLst>
          </p:cNvPr>
          <p:cNvSpPr txBox="1"/>
          <p:nvPr userDrawn="1"/>
        </p:nvSpPr>
        <p:spPr>
          <a:xfrm>
            <a:off x="518694" y="341826"/>
            <a:ext cx="8432800" cy="163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1" dirty="0">
                <a:solidFill>
                  <a:srgbClr val="002060"/>
                </a:solidFill>
                <a:latin typeface="Fave Script Bold Pro" panose="020F0502020204030204" pitchFamily="2" charset="0"/>
              </a:rPr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4656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81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elcome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BC44C06-F7B5-3BE8-95A6-9249DB71D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2227" r="28405" b="76540"/>
          <a:stretch/>
        </p:blipFill>
        <p:spPr>
          <a:xfrm>
            <a:off x="1294493" y="368904"/>
            <a:ext cx="9603014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955CA59-7EB2-8A1C-37AB-F51EDE3CD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4" r="4846" b="34834"/>
          <a:stretch/>
        </p:blipFill>
        <p:spPr>
          <a:xfrm>
            <a:off x="386651" y="572595"/>
            <a:ext cx="117316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7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 Campaign Award Winn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93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3 L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60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3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7" r:id="rId8"/>
    <p:sldLayoutId id="2147483672" r:id="rId9"/>
    <p:sldLayoutId id="2147483679" r:id="rId10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D1275D-3979-1914-B447-FFC82FC0D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F95095-21D0-3EA2-42BD-77E33291A5C9}"/>
              </a:ext>
            </a:extLst>
          </p:cNvPr>
          <p:cNvSpPr txBox="1"/>
          <p:nvPr/>
        </p:nvSpPr>
        <p:spPr>
          <a:xfrm>
            <a:off x="1758087" y="-113467"/>
            <a:ext cx="86758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500" dirty="0">
                <a:solidFill>
                  <a:srgbClr val="002060"/>
                </a:solidFill>
                <a:latin typeface="Fave Script Bold Pro" panose="020F0502020204030204" pitchFamily="2" charset="0"/>
              </a:rPr>
              <a:t>Welcome! 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119E5550-5FF6-F373-0D47-B42B703F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"/>
          <a:stretch>
            <a:fillRect/>
          </a:stretch>
        </p:blipFill>
        <p:spPr>
          <a:xfrm>
            <a:off x="220930" y="5658234"/>
            <a:ext cx="2636168" cy="959069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BCA39722-511A-CEA5-1326-D49472342A7F}"/>
              </a:ext>
            </a:extLst>
          </p:cNvPr>
          <p:cNvSpPr/>
          <p:nvPr/>
        </p:nvSpPr>
        <p:spPr>
          <a:xfrm rot="2217301">
            <a:off x="-467091" y="4511172"/>
            <a:ext cx="5205503" cy="3092569"/>
          </a:xfrm>
          <a:custGeom>
            <a:avLst/>
            <a:gdLst/>
            <a:ahLst/>
            <a:cxnLst/>
            <a:rect l="l" t="t" r="r" b="b"/>
            <a:pathLst>
              <a:path w="12361318" h="6537777">
                <a:moveTo>
                  <a:pt x="0" y="0"/>
                </a:moveTo>
                <a:lnTo>
                  <a:pt x="12361319" y="0"/>
                </a:lnTo>
                <a:lnTo>
                  <a:pt x="12361319" y="6537777"/>
                </a:lnTo>
                <a:lnTo>
                  <a:pt x="0" y="6537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4000"/>
            </a:blip>
            <a:stretch>
              <a:fillRect t="-253" r="-1636" b="-624635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6776B-336E-4979-3A9F-E745997E6F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r="14556" b="28310"/>
          <a:stretch>
            <a:fillRect/>
          </a:stretch>
        </p:blipFill>
        <p:spPr>
          <a:xfrm>
            <a:off x="-1777192" y="2000739"/>
            <a:ext cx="7181296" cy="52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7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58EFCB-1BF2-6566-0102-98FF38CA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8D142C-DB57-54FA-37E6-D27AD60A13F3}"/>
              </a:ext>
            </a:extLst>
          </p:cNvPr>
          <p:cNvSpPr txBox="1"/>
          <p:nvPr/>
        </p:nvSpPr>
        <p:spPr>
          <a:xfrm>
            <a:off x="374752" y="0"/>
            <a:ext cx="7050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2060"/>
                </a:solidFill>
                <a:latin typeface="Fave Script Bold Pro" panose="020F0502020204030204" pitchFamily="2" charset="0"/>
              </a:rPr>
              <a:t>Best of the Best!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0963A-73DF-11CF-6950-B68D8A928223}"/>
              </a:ext>
            </a:extLst>
          </p:cNvPr>
          <p:cNvSpPr txBox="1"/>
          <p:nvPr/>
        </p:nvSpPr>
        <p:spPr>
          <a:xfrm>
            <a:off x="2541880" y="1158401"/>
            <a:ext cx="83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44B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2025 United Way Award Winners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CEB10-9A52-E9B4-70B0-56CB5ECB52F1}"/>
              </a:ext>
            </a:extLst>
          </p:cNvPr>
          <p:cNvSpPr txBox="1"/>
          <p:nvPr/>
        </p:nvSpPr>
        <p:spPr>
          <a:xfrm>
            <a:off x="374752" y="2232203"/>
            <a:ext cx="11448439" cy="669414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Maker Award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Winner: Liz Gronbeck,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MasTec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Renewables</a:t>
            </a:r>
          </a:p>
          <a:p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Nominees: Aaron Hill, Goldmark Commercial Real Estate, Inc., Ann Schneider,</a:t>
            </a:r>
          </a:p>
          <a:p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Zerr Berg Architects, Inc., Jae Dewald, Holiday Inn Fargo, Rian Nostrum, NDSU</a:t>
            </a:r>
          </a:p>
          <a:p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Humble Hero Award 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Winner: Corwin Automotive Group</a:t>
            </a:r>
          </a:p>
          <a:p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Nominees: Annie Wood &amp; Meg Kleckner, Cory Steiner, Northern Cass Schools</a:t>
            </a:r>
          </a:p>
          <a:p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Flint Group, Mike Arntson, Cardinal IG</a:t>
            </a:r>
          </a:p>
          <a:p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Marvel Award 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Winner: Caterpillar Reman Drivetrain</a:t>
            </a:r>
          </a:p>
          <a:p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Cross Blue Shield of North Dakota, Hornbacher’s and Cash Wise, Red River Commodities, Inc., Widmer Roel PC</a:t>
            </a:r>
          </a:p>
          <a:p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 (Most Valuable Person) Award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Winner: Sanford Health United Way Ambassadors</a:t>
            </a:r>
          </a:p>
          <a:p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Brant Niemi, Dacotah Paper, Delta by Marriott Fargo United Way Committee,</a:t>
            </a:r>
          </a:p>
          <a:p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Eide Bailly United Way Committee, Titan Machinery, Inc. United Way Committee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of Partnership Award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Winner: FM Coalition to End Homelessness </a:t>
            </a:r>
          </a:p>
          <a:p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Fargo Police Department, Rape and Abuse Crisis </a:t>
            </a:r>
            <a:r>
              <a:rPr lang="en-US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Center,Red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 Children's Advocacy Center, SCHEELS</a:t>
            </a:r>
          </a:p>
          <a:p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Rising Star Award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Winner: Valley Imports</a:t>
            </a:r>
          </a:p>
          <a:p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Moorhead Area Public Schools, Town &amp; Country Credit Union, West Acres Development</a:t>
            </a:r>
          </a:p>
          <a:p>
            <a:endParaRPr 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Way Philly GOAT Award 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Top 50 Generous Workplace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Winner: Blue Cross Blue Shield of North Dakota</a:t>
            </a:r>
          </a:p>
          <a:p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Way Heart of Our Community Award 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Top 25 Engaged Workplace 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Winner: Sanford Health  </a:t>
            </a:r>
          </a:p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/>
              <a:t> </a:t>
            </a: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F1441DD6-97EA-BED3-3482-41417BEA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"/>
          <a:stretch>
            <a:fillRect/>
          </a:stretch>
        </p:blipFill>
        <p:spPr>
          <a:xfrm>
            <a:off x="220930" y="5658234"/>
            <a:ext cx="263616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0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D628DD-51A0-3F84-BD02-42061A914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869A97-8B8E-6EFC-C2DE-53C459F5A232}"/>
              </a:ext>
            </a:extLst>
          </p:cNvPr>
          <p:cNvSpPr txBox="1"/>
          <p:nvPr/>
        </p:nvSpPr>
        <p:spPr>
          <a:xfrm>
            <a:off x="705307" y="-161392"/>
            <a:ext cx="1043391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500" dirty="0">
                <a:solidFill>
                  <a:srgbClr val="002060"/>
                </a:solidFill>
                <a:latin typeface="Fave Script Bold Pro" panose="020F0502020204030204" pitchFamily="2" charset="0"/>
              </a:rPr>
              <a:t>Thank You! 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E3C2E14D-B4ED-884C-55AE-789D2EDF5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"/>
          <a:stretch>
            <a:fillRect/>
          </a:stretch>
        </p:blipFill>
        <p:spPr>
          <a:xfrm>
            <a:off x="220930" y="5658234"/>
            <a:ext cx="2636168" cy="959069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1276B672-9CA0-90C7-570B-7E8642F98A91}"/>
              </a:ext>
            </a:extLst>
          </p:cNvPr>
          <p:cNvSpPr/>
          <p:nvPr/>
        </p:nvSpPr>
        <p:spPr>
          <a:xfrm rot="2217301">
            <a:off x="-471024" y="4522944"/>
            <a:ext cx="5244663" cy="3092569"/>
          </a:xfrm>
          <a:custGeom>
            <a:avLst/>
            <a:gdLst/>
            <a:ahLst/>
            <a:cxnLst/>
            <a:rect l="l" t="t" r="r" b="b"/>
            <a:pathLst>
              <a:path w="12361318" h="6537777">
                <a:moveTo>
                  <a:pt x="0" y="0"/>
                </a:moveTo>
                <a:lnTo>
                  <a:pt x="12361319" y="0"/>
                </a:lnTo>
                <a:lnTo>
                  <a:pt x="12361319" y="6537777"/>
                </a:lnTo>
                <a:lnTo>
                  <a:pt x="0" y="6537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4000"/>
            </a:blip>
            <a:stretch>
              <a:fillRect l="1" t="-253" r="-877" b="-624635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21443-F264-6B3B-EFDC-D2E6657C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3735"/>
          <a:stretch>
            <a:fillRect/>
          </a:stretch>
        </p:blipFill>
        <p:spPr>
          <a:xfrm>
            <a:off x="-1777192" y="2000739"/>
            <a:ext cx="8404638" cy="56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6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09DBAE5-9608-F29F-408A-23C08B78CC5E}"/>
              </a:ext>
            </a:extLst>
          </p:cNvPr>
          <p:cNvSpPr/>
          <p:nvPr/>
        </p:nvSpPr>
        <p:spPr>
          <a:xfrm rot="12060061">
            <a:off x="9243141" y="-1708951"/>
            <a:ext cx="5312822" cy="3092569"/>
          </a:xfrm>
          <a:custGeom>
            <a:avLst/>
            <a:gdLst/>
            <a:ahLst/>
            <a:cxnLst/>
            <a:rect l="l" t="t" r="r" b="b"/>
            <a:pathLst>
              <a:path w="12361318" h="6537777">
                <a:moveTo>
                  <a:pt x="0" y="0"/>
                </a:moveTo>
                <a:lnTo>
                  <a:pt x="12361319" y="0"/>
                </a:lnTo>
                <a:lnTo>
                  <a:pt x="12361319" y="6537777"/>
                </a:lnTo>
                <a:lnTo>
                  <a:pt x="0" y="6537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 t="-253" b="-6246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C537-B966-9A4B-A957-300F70FEEC15}"/>
              </a:ext>
            </a:extLst>
          </p:cNvPr>
          <p:cNvSpPr txBox="1"/>
          <p:nvPr/>
        </p:nvSpPr>
        <p:spPr>
          <a:xfrm>
            <a:off x="4693655" y="1027236"/>
            <a:ext cx="7050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0" dirty="0">
                <a:solidFill>
                  <a:srgbClr val="002060"/>
                </a:solidFill>
                <a:latin typeface="Fave Script Bold Pro" panose="020F0502020204030204" pitchFamily="2" charset="0"/>
              </a:rPr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47E7B-878B-9B89-16BB-84EE1CF3C959}"/>
              </a:ext>
            </a:extLst>
          </p:cNvPr>
          <p:cNvSpPr txBox="1"/>
          <p:nvPr/>
        </p:nvSpPr>
        <p:spPr>
          <a:xfrm>
            <a:off x="3581015" y="2500954"/>
            <a:ext cx="8059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0044B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SUBHEAD IF YOU LIKE</a:t>
            </a:r>
          </a:p>
        </p:txBody>
      </p:sp>
      <p:pic>
        <p:nvPicPr>
          <p:cNvPr id="2" name="Picture 1" descr="A close up of a logo&#10;&#10;AI-generated content may be incorrect.">
            <a:extLst>
              <a:ext uri="{FF2B5EF4-FFF2-40B4-BE49-F238E27FC236}">
                <a16:creationId xmlns:a16="http://schemas.microsoft.com/office/drawing/2014/main" id="{93ECBBB9-4A81-0F41-95C8-78DB59340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"/>
          <a:stretch>
            <a:fillRect/>
          </a:stretch>
        </p:blipFill>
        <p:spPr>
          <a:xfrm>
            <a:off x="220930" y="5658234"/>
            <a:ext cx="2636168" cy="959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FDE41-A101-8238-937F-B08EDE6A7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7192" y="2000738"/>
            <a:ext cx="8404638" cy="7374615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BFAFF897-1EF3-754B-A91A-9958AB3B9DF1}"/>
              </a:ext>
            </a:extLst>
          </p:cNvPr>
          <p:cNvSpPr/>
          <p:nvPr/>
        </p:nvSpPr>
        <p:spPr>
          <a:xfrm rot="2217301">
            <a:off x="-475646" y="4536774"/>
            <a:ext cx="5290673" cy="3092569"/>
          </a:xfrm>
          <a:custGeom>
            <a:avLst/>
            <a:gdLst/>
            <a:ahLst/>
            <a:cxnLst/>
            <a:rect l="l" t="t" r="r" b="b"/>
            <a:pathLst>
              <a:path w="12361318" h="6537777">
                <a:moveTo>
                  <a:pt x="0" y="0"/>
                </a:moveTo>
                <a:lnTo>
                  <a:pt x="12361319" y="0"/>
                </a:lnTo>
                <a:lnTo>
                  <a:pt x="12361319" y="6537777"/>
                </a:lnTo>
                <a:lnTo>
                  <a:pt x="0" y="6537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 t="-253" b="-624635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8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53C537-B966-9A4B-A957-300F70FEEC15}"/>
              </a:ext>
            </a:extLst>
          </p:cNvPr>
          <p:cNvSpPr txBox="1"/>
          <p:nvPr/>
        </p:nvSpPr>
        <p:spPr>
          <a:xfrm>
            <a:off x="2437565" y="111092"/>
            <a:ext cx="7050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0" dirty="0">
                <a:solidFill>
                  <a:srgbClr val="002060"/>
                </a:solidFill>
                <a:latin typeface="Fave Script Bold Pro" panose="020F0502020204030204" pitchFamily="2" charset="0"/>
              </a:rPr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47E7B-878B-9B89-16BB-84EE1CF3C959}"/>
              </a:ext>
            </a:extLst>
          </p:cNvPr>
          <p:cNvSpPr txBox="1"/>
          <p:nvPr/>
        </p:nvSpPr>
        <p:spPr>
          <a:xfrm>
            <a:off x="3899894" y="1696141"/>
            <a:ext cx="439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44B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SUBHEAD IF YOU LIKE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044C3-4C83-277D-5CA4-D3517E9BED7C}"/>
              </a:ext>
            </a:extLst>
          </p:cNvPr>
          <p:cNvSpPr txBox="1"/>
          <p:nvPr/>
        </p:nvSpPr>
        <p:spPr>
          <a:xfrm>
            <a:off x="975807" y="2616251"/>
            <a:ext cx="43922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4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 here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AE9D0-DC8B-D2A9-E623-24CF7DD2C67A}"/>
              </a:ext>
            </a:extLst>
          </p:cNvPr>
          <p:cNvSpPr txBox="1"/>
          <p:nvPr/>
        </p:nvSpPr>
        <p:spPr>
          <a:xfrm>
            <a:off x="6616033" y="2616250"/>
            <a:ext cx="43922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4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 here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33FE8173-8ED6-E3FC-5932-C5E7A9FA1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"/>
          <a:stretch>
            <a:fillRect/>
          </a:stretch>
        </p:blipFill>
        <p:spPr>
          <a:xfrm>
            <a:off x="220930" y="5658234"/>
            <a:ext cx="263616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1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93146A-4825-0562-A342-373B4A1C4488}"/>
              </a:ext>
            </a:extLst>
          </p:cNvPr>
          <p:cNvSpPr/>
          <p:nvPr/>
        </p:nvSpPr>
        <p:spPr>
          <a:xfrm>
            <a:off x="0" y="-118872"/>
            <a:ext cx="2322576" cy="7068312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list of jobs&#10;&#10;AI-generated content may be incorrect.">
            <a:extLst>
              <a:ext uri="{FF2B5EF4-FFF2-40B4-BE49-F238E27FC236}">
                <a16:creationId xmlns:a16="http://schemas.microsoft.com/office/drawing/2014/main" id="{0310F53E-0A2C-5E38-3C38-2ECBF021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332"/>
            <a:ext cx="12234672" cy="6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60B777-B9DF-5C4F-1639-F2C5CFC3DD5E}"/>
              </a:ext>
            </a:extLst>
          </p:cNvPr>
          <p:cNvSpPr/>
          <p:nvPr/>
        </p:nvSpPr>
        <p:spPr>
          <a:xfrm flipH="1">
            <a:off x="0" y="-100584"/>
            <a:ext cx="2029968" cy="7095744"/>
          </a:xfrm>
          <a:prstGeom prst="rect">
            <a:avLst/>
          </a:prstGeom>
          <a:solidFill>
            <a:srgbClr val="0044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ist of names and numbers&#10;&#10;AI-generated content may be incorrect.">
            <a:extLst>
              <a:ext uri="{FF2B5EF4-FFF2-40B4-BE49-F238E27FC236}">
                <a16:creationId xmlns:a16="http://schemas.microsoft.com/office/drawing/2014/main" id="{E74B67D4-A43B-0AD0-B985-D546DC162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952"/>
            <a:ext cx="12205934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0CE09D-3156-3480-9894-19C335E90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935BD2-6ACF-1989-236A-82B4813781AD}"/>
              </a:ext>
            </a:extLst>
          </p:cNvPr>
          <p:cNvSpPr txBox="1"/>
          <p:nvPr/>
        </p:nvSpPr>
        <p:spPr>
          <a:xfrm>
            <a:off x="2437565" y="-109728"/>
            <a:ext cx="7050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0" dirty="0">
                <a:solidFill>
                  <a:srgbClr val="002060"/>
                </a:solidFill>
                <a:latin typeface="Fave Script Bold Pro" panose="020F0502020204030204" pitchFamily="2" charset="0"/>
              </a:rPr>
              <a:t>Our Bold Goals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D41AA-E053-CB9C-03D5-EB7D24D3B011}"/>
              </a:ext>
            </a:extLst>
          </p:cNvPr>
          <p:cNvSpPr txBox="1"/>
          <p:nvPr/>
        </p:nvSpPr>
        <p:spPr>
          <a:xfrm>
            <a:off x="3899894" y="1696141"/>
            <a:ext cx="439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SUBHEAD IF YOU LIKE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A1E2AC-B026-52FF-6331-ABA5FCBBF7A1}"/>
              </a:ext>
            </a:extLst>
          </p:cNvPr>
          <p:cNvSpPr txBox="1"/>
          <p:nvPr/>
        </p:nvSpPr>
        <p:spPr>
          <a:xfrm>
            <a:off x="975807" y="2616251"/>
            <a:ext cx="43922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 here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E2A65-873C-C59B-8573-64788E0B034C}"/>
              </a:ext>
            </a:extLst>
          </p:cNvPr>
          <p:cNvSpPr txBox="1"/>
          <p:nvPr/>
        </p:nvSpPr>
        <p:spPr>
          <a:xfrm>
            <a:off x="6616033" y="2616250"/>
            <a:ext cx="43922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 here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oup of squares with text&#10;&#10;AI-generated content may be incorrect.">
            <a:extLst>
              <a:ext uri="{FF2B5EF4-FFF2-40B4-BE49-F238E27FC236}">
                <a16:creationId xmlns:a16="http://schemas.microsoft.com/office/drawing/2014/main" id="{7049BC4A-B5BE-672B-BBF5-09E59C88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3" b="13733"/>
          <a:stretch>
            <a:fillRect/>
          </a:stretch>
        </p:blipFill>
        <p:spPr>
          <a:xfrm>
            <a:off x="0" y="1558981"/>
            <a:ext cx="12192000" cy="4220028"/>
          </a:xfrm>
          <a:prstGeom prst="rect">
            <a:avLst/>
          </a:prstGeom>
        </p:spPr>
      </p:pic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A662FA8C-8D3B-29CD-3B63-EF039C873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"/>
          <a:stretch>
            <a:fillRect/>
          </a:stretch>
        </p:blipFill>
        <p:spPr>
          <a:xfrm>
            <a:off x="220930" y="5658234"/>
            <a:ext cx="263616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5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53C537-B966-9A4B-A957-300F70FEEC15}"/>
              </a:ext>
            </a:extLst>
          </p:cNvPr>
          <p:cNvSpPr txBox="1"/>
          <p:nvPr/>
        </p:nvSpPr>
        <p:spPr>
          <a:xfrm>
            <a:off x="381662" y="243026"/>
            <a:ext cx="8231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>
                <a:solidFill>
                  <a:srgbClr val="002060"/>
                </a:solidFill>
                <a:latin typeface="Fave Script Bold Pro" panose="020F0502020204030204" pitchFamily="2" charset="0"/>
              </a:rPr>
              <a:t>Verified Impact Partners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64121-CB53-2B88-3094-4C86B837E527}"/>
              </a:ext>
            </a:extLst>
          </p:cNvPr>
          <p:cNvSpPr txBox="1"/>
          <p:nvPr/>
        </p:nvSpPr>
        <p:spPr>
          <a:xfrm>
            <a:off x="381662" y="1875802"/>
            <a:ext cx="11670130" cy="848437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Afro American Development Association (AADA)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Boys &amp; Girls Clubs of the Red River Valley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CAPLP (Lakes &amp; Prairies Community Action Partnership, Inc.)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Churches United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ESHARA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Fargo Public Schools </a:t>
            </a:r>
          </a:p>
          <a:p>
            <a:pPr>
              <a:lnSpc>
                <a:spcPct val="150000"/>
              </a:lnSpc>
            </a:pP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FirstLink</a:t>
            </a: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 Coalition to End Homelessness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Folkways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 of the Children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Plains Food Bank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Immigrant Development Center (IDC)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Jasmin Childcare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Jeremiah Program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Services of North Dakota</a:t>
            </a: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Services of Northwest Minnesota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Moorhead Area Public Schools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PATH Family Healing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Partners in Housing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Rape &amp; Abuse Crisis Center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River Children's Advocacy Center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Enrichment &amp; Counseling Headquarters (REACH)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SENDCAA (Southeastern North Dakota Community Action Agency) 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Village Family Service Center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Training Center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Fargo Public Schools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YMCA of Cass and Clay Counties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Youthworks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UMOJA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YWCA Cass Clay</a:t>
            </a:r>
          </a:p>
        </p:txBody>
      </p:sp>
      <p:pic>
        <p:nvPicPr>
          <p:cNvPr id="8" name="Picture 7" descr="A close up of a logo&#10;&#10;AI-generated content may be incorrect.">
            <a:extLst>
              <a:ext uri="{FF2B5EF4-FFF2-40B4-BE49-F238E27FC236}">
                <a16:creationId xmlns:a16="http://schemas.microsoft.com/office/drawing/2014/main" id="{F3B8F0A5-BDF0-330E-3ECA-D56960775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"/>
          <a:stretch>
            <a:fillRect/>
          </a:stretch>
        </p:blipFill>
        <p:spPr>
          <a:xfrm>
            <a:off x="9255202" y="243026"/>
            <a:ext cx="263616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0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9A648-839F-3C68-8281-D62D54DA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21905B-B0AD-0204-37B5-A821C992F7CE}"/>
              </a:ext>
            </a:extLst>
          </p:cNvPr>
          <p:cNvSpPr txBox="1"/>
          <p:nvPr/>
        </p:nvSpPr>
        <p:spPr>
          <a:xfrm>
            <a:off x="374752" y="0"/>
            <a:ext cx="7050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2060"/>
                </a:solidFill>
                <a:latin typeface="Fave Script Bold Pro" panose="020F0502020204030204" pitchFamily="2" charset="0"/>
              </a:rPr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14E99-485C-1518-3125-4A4344F8AD61}"/>
              </a:ext>
            </a:extLst>
          </p:cNvPr>
          <p:cNvSpPr txBox="1"/>
          <p:nvPr/>
        </p:nvSpPr>
        <p:spPr>
          <a:xfrm>
            <a:off x="374752" y="1277273"/>
            <a:ext cx="439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44B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SUBHEAD IF YOU LIKE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049FE-1EBB-2249-50F9-A2A3212BA0AF}"/>
              </a:ext>
            </a:extLst>
          </p:cNvPr>
          <p:cNvSpPr txBox="1"/>
          <p:nvPr/>
        </p:nvSpPr>
        <p:spPr>
          <a:xfrm>
            <a:off x="374752" y="2232203"/>
            <a:ext cx="114484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4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 here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17231D13-A10C-18DB-3AD3-354456ED6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"/>
          <a:stretch>
            <a:fillRect/>
          </a:stretch>
        </p:blipFill>
        <p:spPr>
          <a:xfrm>
            <a:off x="220930" y="5658234"/>
            <a:ext cx="263616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0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2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D15978-EE84-8743-32CA-39244E033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99AE53A2-7A0F-FC3F-8BAD-DF6E21DAA833}"/>
              </a:ext>
            </a:extLst>
          </p:cNvPr>
          <p:cNvSpPr/>
          <p:nvPr/>
        </p:nvSpPr>
        <p:spPr>
          <a:xfrm rot="12060061">
            <a:off x="9243141" y="-1708951"/>
            <a:ext cx="5312822" cy="3092569"/>
          </a:xfrm>
          <a:custGeom>
            <a:avLst/>
            <a:gdLst/>
            <a:ahLst/>
            <a:cxnLst/>
            <a:rect l="l" t="t" r="r" b="b"/>
            <a:pathLst>
              <a:path w="12361318" h="6537777">
                <a:moveTo>
                  <a:pt x="0" y="0"/>
                </a:moveTo>
                <a:lnTo>
                  <a:pt x="12361319" y="0"/>
                </a:lnTo>
                <a:lnTo>
                  <a:pt x="12361319" y="6537777"/>
                </a:lnTo>
                <a:lnTo>
                  <a:pt x="0" y="6537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 t="-253" b="-624635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close up of a logo&#10;&#10;AI-generated content may be incorrect.">
            <a:extLst>
              <a:ext uri="{FF2B5EF4-FFF2-40B4-BE49-F238E27FC236}">
                <a16:creationId xmlns:a16="http://schemas.microsoft.com/office/drawing/2014/main" id="{64AE472E-09E7-BE52-5396-AF27E0040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8"/>
          <a:stretch>
            <a:fillRect/>
          </a:stretch>
        </p:blipFill>
        <p:spPr>
          <a:xfrm>
            <a:off x="220930" y="5658234"/>
            <a:ext cx="2636168" cy="959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3E772C-F543-0F38-9E29-8F9D1F2A9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7192" y="2000738"/>
            <a:ext cx="8404638" cy="7374615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8DFD66E7-9674-9AF9-20F6-1564D3912898}"/>
              </a:ext>
            </a:extLst>
          </p:cNvPr>
          <p:cNvSpPr/>
          <p:nvPr/>
        </p:nvSpPr>
        <p:spPr>
          <a:xfrm rot="2217301">
            <a:off x="-475646" y="4536774"/>
            <a:ext cx="5290673" cy="3092569"/>
          </a:xfrm>
          <a:custGeom>
            <a:avLst/>
            <a:gdLst/>
            <a:ahLst/>
            <a:cxnLst/>
            <a:rect l="l" t="t" r="r" b="b"/>
            <a:pathLst>
              <a:path w="12361318" h="6537777">
                <a:moveTo>
                  <a:pt x="0" y="0"/>
                </a:moveTo>
                <a:lnTo>
                  <a:pt x="12361319" y="0"/>
                </a:lnTo>
                <a:lnTo>
                  <a:pt x="12361319" y="6537777"/>
                </a:lnTo>
                <a:lnTo>
                  <a:pt x="0" y="6537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 t="-253" b="-624635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42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420</Words>
  <Application>Microsoft Office PowerPoint</Application>
  <PresentationFormat>Widescreen</PresentationFormat>
  <Paragraphs>142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Fave Script Bold Pro</vt:lpstr>
      <vt:lpstr>Impact</vt:lpstr>
      <vt:lpstr>League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Kaycee Stenger</dc:creator>
  <cp:lastModifiedBy>Emily Radeck</cp:lastModifiedBy>
  <cp:revision>15</cp:revision>
  <dcterms:created xsi:type="dcterms:W3CDTF">2023-08-28T19:07:41Z</dcterms:created>
  <dcterms:modified xsi:type="dcterms:W3CDTF">2025-07-11T17:03:46Z</dcterms:modified>
</cp:coreProperties>
</file>